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312" r:id="rId5"/>
    <p:sldId id="258" r:id="rId6"/>
    <p:sldId id="282" r:id="rId7"/>
    <p:sldId id="316" r:id="rId8"/>
    <p:sldId id="309" r:id="rId9"/>
    <p:sldId id="310" r:id="rId10"/>
    <p:sldId id="306" r:id="rId11"/>
    <p:sldId id="317" r:id="rId12"/>
    <p:sldId id="313" r:id="rId13"/>
    <p:sldId id="318" r:id="rId14"/>
    <p:sldId id="311" r:id="rId15"/>
    <p:sldId id="303" r:id="rId16"/>
  </p:sldIdLst>
  <p:sldSz cx="12192000" cy="6858000"/>
  <p:notesSz cx="6858000" cy="9144000"/>
  <p:embeddedFontLst>
    <p:embeddedFont>
      <p:font typeface="Josefin Sans" pitchFamily="2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  <p:embeddedFont>
      <p:font typeface="Work Sans" pitchFamily="2" charset="0"/>
      <p:regular r:id="rId26"/>
      <p:bold r:id="rId27"/>
      <p:italic r:id="rId28"/>
      <p:boldItalic r:id="rId29"/>
    </p:embeddedFont>
    <p:embeddedFont>
      <p:font typeface="Work Sans Light" pitchFamily="2" charset="0"/>
      <p:regular r:id="rId30"/>
      <p:bold r:id="rId31"/>
      <p:italic r:id="rId32"/>
      <p:boldItalic r:id="rId33"/>
    </p:embeddedFont>
    <p:embeddedFont>
      <p:font typeface="Work Sans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jBqsb2i338PGeUlEAfpST15cdf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1E326F-CCA0-436A-B333-37E552C33A0E}">
  <a:tblStyle styleId="{111E326F-CCA0-436A-B333-37E552C33A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CA231F-9F09-4F56-9565-A9D032239AA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BF1E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BF1E8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05304340-55AC-FF56-37DF-F42815FD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6A681C6F-E31C-2CF3-E636-ECC69CA00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7B8B8D49-10A5-0D25-C14D-FEC48A169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089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C7DFD69C-85CC-3A03-8904-EECAA16B0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BF8EF9F8-06CB-A6F5-2959-BDCEDC2DB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B16F4934-7774-D908-0E8E-5BF31FC64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106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B86C73BC-E10C-B8DA-66A5-7147EC023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3AE28DC4-90F6-69D7-CE73-A3E5F2EC6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8897A759-CD70-75D3-2429-F2F036DC3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1666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96D2D07-557C-221B-538D-A277B7ED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F807BFA3-E795-F32A-C185-C392DC495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404044D2-06F1-9F02-E0DB-0AC85AFFA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890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89E5122-C1D8-0046-1D46-33B663AD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B3314C40-40AD-B1C0-B7C1-A39FEF1C2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04D66E06-F6C7-FDDE-0473-3843919C3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078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8B8468C7-2DE9-C20C-B39B-024C0004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AF3AF228-B1D6-ADDD-E0D8-F4015879B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>
            <a:extLst>
              <a:ext uri="{FF2B5EF4-FFF2-40B4-BE49-F238E27FC236}">
                <a16:creationId xmlns:a16="http://schemas.microsoft.com/office/drawing/2014/main" id="{8D9B7646-D74A-9F06-A5FE-95EAA2A85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411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13A439C9-10BD-AEFF-DA82-E08E1F29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>
            <a:extLst>
              <a:ext uri="{FF2B5EF4-FFF2-40B4-BE49-F238E27FC236}">
                <a16:creationId xmlns:a16="http://schemas.microsoft.com/office/drawing/2014/main" id="{0249411F-1632-8A20-36AA-CF338E03C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>
            <a:extLst>
              <a:ext uri="{FF2B5EF4-FFF2-40B4-BE49-F238E27FC236}">
                <a16:creationId xmlns:a16="http://schemas.microsoft.com/office/drawing/2014/main" id="{42C67FC9-86AE-178A-18F5-B0CB04BDA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237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D75D430-6D82-30B0-D4B2-40375E17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2A6E8654-51C5-8C9A-6DB8-381B64489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39299541-FCC2-E43F-D94C-C55FC4BAD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109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0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../Downloads/diccionario%20final%20de%20innovation%20fus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hyperlink" Target="Diagrama%20de%20clases%20.v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hyperlink" Target="../Downloads/Modelo%20de%20distribucion_final.vpd.vpd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../Downloads/Actividad%20HTML%20Y%20CSS/Proyecto%20v2%20daniel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../OneDrive%20-%20SENA/modelo%20relacional%20innovation%20fusion%20final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datos%20gestion%20de%20usuarios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995422" y="3013480"/>
            <a:ext cx="799867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INNOVATION FUSION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2E2444A8-3DFC-C39F-6AB8-BD78C91503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1051" y="2082006"/>
            <a:ext cx="2795527" cy="2693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B1514893-0AC9-986D-79FD-7A89073F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9F663FCB-FFFF-7601-B380-099CB39212DA}"/>
              </a:ext>
            </a:extLst>
          </p:cNvPr>
          <p:cNvSpPr txBox="1"/>
          <p:nvPr/>
        </p:nvSpPr>
        <p:spPr>
          <a:xfrm>
            <a:off x="445602" y="248435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tx1"/>
                </a:solidFill>
                <a:latin typeface="Work Sans Medium"/>
                <a:sym typeface="Work Sans Medium"/>
              </a:rPr>
              <a:t> </a:t>
            </a:r>
            <a:r>
              <a:rPr lang="es-CO" sz="4400" dirty="0">
                <a:solidFill>
                  <a:schemeClr val="tx1"/>
                </a:solidFill>
                <a:latin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diccionario</a:t>
            </a:r>
            <a:r>
              <a:rPr lang="es-CO" sz="4400" dirty="0">
                <a:solidFill>
                  <a:schemeClr val="tx1"/>
                </a:solidFill>
                <a:latin typeface="Work Sans Medium"/>
                <a:sym typeface="Work Sans Medium"/>
              </a:rPr>
              <a:t> de datos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E6A39B-BE96-AC0E-8C97-58E1F6125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17" y="925033"/>
            <a:ext cx="10454013" cy="55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2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355EAD22-EE21-B9EE-AFE0-59877527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7A0898E0-4F3B-EE2A-D0DA-80C872F07CA5}"/>
              </a:ext>
            </a:extLst>
          </p:cNvPr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</a:t>
            </a: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</a:rPr>
              <a:t> de clases</a:t>
            </a:r>
            <a:endParaRPr lang="es-E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Una captura de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929D4D5-AC85-581C-5009-7886A8CE6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957" y="1242305"/>
            <a:ext cx="6744267" cy="529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  <a:tabLst/>
              <a:defRPr/>
            </a:pP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</a:t>
            </a: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distribución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1CC056F-89DB-A36A-D82A-CA26DA285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510" y="1158252"/>
            <a:ext cx="9715323" cy="54339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9F75C137-4179-5BB4-0D17-FDEE70A1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9A1664F3-E247-B03E-409A-FC2C0008FDDE}"/>
              </a:ext>
            </a:extLst>
          </p:cNvPr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prototipo</a:t>
            </a: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</a:rPr>
              <a:t> navegable del software</a:t>
            </a:r>
            <a:endParaRPr lang="es-E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2470BA-CEB5-6E5F-F34F-7C8EEED62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107" y="1811522"/>
            <a:ext cx="8326877" cy="38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1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3514AF23-6CF9-5456-FBB1-8F811697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6F9BC40-21B6-1343-BD0A-C27D20708458}"/>
              </a:ext>
            </a:extLst>
          </p:cNvPr>
          <p:cNvSpPr txBox="1"/>
          <p:nvPr/>
        </p:nvSpPr>
        <p:spPr>
          <a:xfrm>
            <a:off x="3059229" y="2849078"/>
            <a:ext cx="607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https://github.com/daniela-2007/Innovation-Fusion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36BF76-D34D-CDFB-3275-C54B08C91895}"/>
              </a:ext>
            </a:extLst>
          </p:cNvPr>
          <p:cNvSpPr txBox="1"/>
          <p:nvPr/>
        </p:nvSpPr>
        <p:spPr>
          <a:xfrm>
            <a:off x="3059228" y="2000451"/>
            <a:ext cx="607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00" b="1" i="0" u="none" strike="noStrike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control de versiones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51122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48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1396852" y="1147887"/>
            <a:ext cx="9698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5400" dirty="0"/>
              <a:t>Integrantes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8" y="2542445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68815" y="2982122"/>
            <a:ext cx="385436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CO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Daniela Bohorquez Diaz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Katherin Morcillo Quiroga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Jhonatan Carvajal Bonilla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182739" y="138958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s-CO" sz="2667" b="0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76996A-E6E3-343A-8EDE-49D21431723D}"/>
              </a:ext>
            </a:extLst>
          </p:cNvPr>
          <p:cNvSpPr txBox="1"/>
          <p:nvPr/>
        </p:nvSpPr>
        <p:spPr>
          <a:xfrm>
            <a:off x="5828902" y="1979172"/>
            <a:ext cx="4814907" cy="816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distribución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prototipo navegable del software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513F6B-D46B-5387-80EC-61C73545A0F8}"/>
              </a:ext>
            </a:extLst>
          </p:cNvPr>
          <p:cNvSpPr txBox="1"/>
          <p:nvPr/>
        </p:nvSpPr>
        <p:spPr>
          <a:xfrm>
            <a:off x="1307034" y="1978305"/>
            <a:ext cx="4814907" cy="33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Nombre del proyecto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Contextualización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Pregunta problema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 general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modelo relacional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normalización del modelo relacional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diccionario de datos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clases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5B6E933D-4569-B528-C5FC-5F9DA71C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282C560A-16EC-163B-27DD-86736A143EFA}"/>
              </a:ext>
            </a:extLst>
          </p:cNvPr>
          <p:cNvSpPr txBox="1"/>
          <p:nvPr/>
        </p:nvSpPr>
        <p:spPr>
          <a:xfrm>
            <a:off x="2695392" y="1820268"/>
            <a:ext cx="6801213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5400" b="0" i="0" dirty="0">
                <a:solidFill>
                  <a:srgbClr val="000000"/>
                </a:solidFill>
                <a:effectLst/>
              </a:rPr>
              <a:t>Nombre del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468447E-C2A0-940B-4077-DC3ABB9BBEB3}"/>
              </a:ext>
            </a:extLst>
          </p:cNvPr>
          <p:cNvSpPr txBox="1"/>
          <p:nvPr/>
        </p:nvSpPr>
        <p:spPr>
          <a:xfrm>
            <a:off x="3238634" y="3429000"/>
            <a:ext cx="5714727" cy="8245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670"/>
              </a:spcBef>
              <a:tabLst>
                <a:tab pos="349885" algn="l"/>
              </a:tabLst>
            </a:pPr>
            <a:r>
              <a:rPr lang="es-MX" sz="2400" b="0" i="0" dirty="0">
                <a:solidFill>
                  <a:srgbClr val="000000"/>
                </a:solidFill>
                <a:effectLst/>
              </a:rPr>
              <a:t>Desarrollo de un sistema de información   para tienda de calzado y bolsos</a:t>
            </a:r>
            <a:endParaRPr lang="es-MX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6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>
          <a:blip r:embed="rId4"/>
          <a:srcRect l="23285" r="21341"/>
          <a:stretch/>
        </p:blipFill>
        <p:spPr>
          <a:xfrm>
            <a:off x="6767620" y="-68162"/>
            <a:ext cx="5424380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1157468" y="2685327"/>
            <a:ext cx="4373902" cy="3276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45041" y="2008729"/>
            <a:ext cx="4834764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Contextualización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3275635"/>
            <a:ext cx="3854368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Hoy en día, la presencia en línea es clave para cualquier negocio. La tienda de zapatos y bolsos del barrio enfrenta una gran desventaja al no contar con un sitio web, lo que limita su visibilidad, reduce sus ventas y la deja atrás frente a competidores digitales. Digitalizar el negocio no solo es una oportunidad, sino una necesidad para seguir creciendo y atraer más clientes.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6046D6-900D-C675-ACA9-7FEE326C23CD}"/>
              </a:ext>
            </a:extLst>
          </p:cNvPr>
          <p:cNvSpPr/>
          <p:nvPr/>
        </p:nvSpPr>
        <p:spPr>
          <a:xfrm flipH="1" flipV="1">
            <a:off x="6767619" y="-2"/>
            <a:ext cx="5424380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87CA965-6E2C-EA97-4AC6-5D667B1559DB}"/>
              </a:ext>
            </a:extLst>
          </p:cNvPr>
          <p:cNvSpPr/>
          <p:nvPr/>
        </p:nvSpPr>
        <p:spPr>
          <a:xfrm flipV="1">
            <a:off x="7965094" y="14758"/>
            <a:ext cx="4285351" cy="68570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6C4138-4596-150C-58CC-4DCF58FF8054}"/>
              </a:ext>
            </a:extLst>
          </p:cNvPr>
          <p:cNvSpPr/>
          <p:nvPr/>
        </p:nvSpPr>
        <p:spPr>
          <a:xfrm flipH="1" flipV="1">
            <a:off x="7972094" y="1"/>
            <a:ext cx="4253161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24" name="Google Shape;924;p27"/>
          <p:cNvSpPr txBox="1"/>
          <p:nvPr/>
        </p:nvSpPr>
        <p:spPr>
          <a:xfrm>
            <a:off x="1511765" y="2637777"/>
            <a:ext cx="4861054" cy="187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algn="just">
              <a:lnSpc>
                <a:spcPct val="119600"/>
              </a:lnSpc>
              <a:spcBef>
                <a:spcPts val="100"/>
              </a:spcBef>
            </a:pPr>
            <a:r>
              <a:rPr lang="es-ES" sz="1600" spc="215" dirty="0">
                <a:solidFill>
                  <a:schemeClr val="tx1"/>
                </a:solidFill>
                <a:latin typeface="+mj-lt"/>
                <a:cs typeface="Trebuchet MS"/>
              </a:rPr>
              <a:t>¿Cómo</a:t>
            </a:r>
            <a:r>
              <a:rPr lang="es-ES" sz="1600" spc="-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+mj-lt"/>
                <a:cs typeface="Trebuchet MS"/>
              </a:rPr>
              <a:t>puede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la </a:t>
            </a:r>
            <a:r>
              <a:rPr lang="es-ES" sz="1600" spc="85" dirty="0">
                <a:solidFill>
                  <a:schemeClr val="tx1"/>
                </a:solidFill>
                <a:latin typeface="+mj-lt"/>
                <a:cs typeface="Trebuchet MS"/>
              </a:rPr>
              <a:t>empresa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calzado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50" dirty="0">
                <a:solidFill>
                  <a:schemeClr val="tx1"/>
                </a:solidFill>
                <a:latin typeface="+mj-lt"/>
                <a:cs typeface="Trebuchet MS"/>
              </a:rPr>
              <a:t>y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05" dirty="0">
                <a:solidFill>
                  <a:schemeClr val="tx1"/>
                </a:solidFill>
                <a:latin typeface="+mj-lt"/>
                <a:cs typeface="Trebuchet MS"/>
              </a:rPr>
              <a:t>bolsos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barrio</a:t>
            </a:r>
            <a:r>
              <a:rPr lang="es-ES" sz="1600" spc="-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desarrollar</a:t>
            </a:r>
            <a:r>
              <a:rPr lang="es-ES" sz="1600" spc="-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e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implementar</a:t>
            </a:r>
            <a:r>
              <a:rPr lang="es-ES" sz="1600" spc="-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un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sistema de información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efectivo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+mj-lt"/>
                <a:cs typeface="Trebuchet MS"/>
              </a:rPr>
              <a:t>que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+mj-lt"/>
                <a:cs typeface="Trebuchet MS"/>
              </a:rPr>
              <a:t>no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+mj-lt"/>
                <a:cs typeface="Trebuchet MS"/>
              </a:rPr>
              <a:t>solo</a:t>
            </a:r>
            <a:r>
              <a:rPr lang="es-ES" sz="1600" spc="-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aumente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+mj-lt"/>
                <a:cs typeface="Trebuchet MS"/>
              </a:rPr>
              <a:t>su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visibilidad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en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45" dirty="0">
                <a:solidFill>
                  <a:schemeClr val="tx1"/>
                </a:solidFill>
                <a:latin typeface="+mj-lt"/>
                <a:cs typeface="Trebuchet MS"/>
              </a:rPr>
              <a:t>el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mercado,</a:t>
            </a:r>
            <a:r>
              <a:rPr lang="es-ES" sz="1600" spc="-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+mj-lt"/>
                <a:cs typeface="Trebuchet MS"/>
              </a:rPr>
              <a:t>sino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+mj-lt"/>
                <a:cs typeface="Trebuchet MS"/>
              </a:rPr>
              <a:t>que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también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25" dirty="0">
                <a:solidFill>
                  <a:schemeClr val="tx1"/>
                </a:solidFill>
                <a:latin typeface="+mj-lt"/>
                <a:cs typeface="Trebuchet MS"/>
              </a:rPr>
              <a:t>le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permita</a:t>
            </a:r>
            <a:r>
              <a:rPr lang="es-ES" sz="160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competir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manera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eficaz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+mj-lt"/>
                <a:cs typeface="Trebuchet MS"/>
              </a:rPr>
              <a:t>con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tiendas</a:t>
            </a:r>
            <a:r>
              <a:rPr lang="es-ES" sz="160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35" dirty="0">
                <a:solidFill>
                  <a:schemeClr val="tx1"/>
                </a:solidFill>
                <a:latin typeface="+mj-lt"/>
                <a:cs typeface="Trebuchet MS"/>
              </a:rPr>
              <a:t>rivales?</a:t>
            </a:r>
            <a:endParaRPr lang="es-ES" sz="1600" dirty="0">
              <a:solidFill>
                <a:schemeClr val="tx1"/>
              </a:solidFill>
              <a:latin typeface="+mj-lt"/>
              <a:cs typeface="Trebuchet MS"/>
            </a:endParaRPr>
          </a:p>
        </p:txBody>
      </p:sp>
      <p:grpSp>
        <p:nvGrpSpPr>
          <p:cNvPr id="926" name="Google Shape;926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27" name="Google Shape;927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8" name="Google Shape;928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9" name="Google Shape;929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0" name="Google Shape;930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1" name="Google Shape;931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2" name="Google Shape;932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3" name="Google Shape;933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4" name="Google Shape;934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5" name="Google Shape;935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6" name="Google Shape;936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37" name="Google Shape;937;p27"/>
          <p:cNvSpPr txBox="1"/>
          <p:nvPr/>
        </p:nvSpPr>
        <p:spPr>
          <a:xfrm>
            <a:off x="890729" y="387011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9A900"/>
                </a:solidFill>
                <a:latin typeface="+mj-lt"/>
                <a:ea typeface="Work Sans"/>
                <a:cs typeface="Work Sans"/>
                <a:sym typeface="Work Sans"/>
              </a:rPr>
              <a:t>Pregunta problema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7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>
          <a:extLst>
            <a:ext uri="{FF2B5EF4-FFF2-40B4-BE49-F238E27FC236}">
              <a16:creationId xmlns:a16="http://schemas.microsoft.com/office/drawing/2014/main" id="{110F1EAA-92FD-6481-BDA2-DE9A37B9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FCE7F89-3463-6DAE-5A81-52C3067D8B32}"/>
              </a:ext>
            </a:extLst>
          </p:cNvPr>
          <p:cNvSpPr/>
          <p:nvPr/>
        </p:nvSpPr>
        <p:spPr>
          <a:xfrm>
            <a:off x="1157468" y="2685327"/>
            <a:ext cx="4373902" cy="3276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D6B2DD4-9419-8E60-236F-5B693A98B3CB}"/>
              </a:ext>
            </a:extLst>
          </p:cNvPr>
          <p:cNvSpPr txBox="1"/>
          <p:nvPr/>
        </p:nvSpPr>
        <p:spPr>
          <a:xfrm>
            <a:off x="1045041" y="2008729"/>
            <a:ext cx="4834764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38AA00"/>
              </a:buClr>
              <a:buSzPts val="4400"/>
            </a:pPr>
            <a:r>
              <a:rPr lang="es-CO" sz="44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>
            <a:extLst>
              <a:ext uri="{FF2B5EF4-FFF2-40B4-BE49-F238E27FC236}">
                <a16:creationId xmlns:a16="http://schemas.microsoft.com/office/drawing/2014/main" id="{702B46EE-91CD-DA5A-0C9D-A679EE18A646}"/>
              </a:ext>
            </a:extLst>
          </p:cNvPr>
          <p:cNvSpPr txBox="1"/>
          <p:nvPr/>
        </p:nvSpPr>
        <p:spPr>
          <a:xfrm>
            <a:off x="1145896" y="3275635"/>
            <a:ext cx="385436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e implementar un sistema de información para una tienda de zapatos y bolsos, que permita a los usuarios navegar, seleccionar y realizar compras de productos de calzado y bolsos, así como gestionar sus pedidos y recibir información relevante sobre nuevos productos.</a:t>
            </a:r>
            <a:endParaRPr lang="es-MX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F06F8A-E9FB-0A21-74EE-D2B1C24F6435}"/>
              </a:ext>
            </a:extLst>
          </p:cNvPr>
          <p:cNvSpPr/>
          <p:nvPr/>
        </p:nvSpPr>
        <p:spPr>
          <a:xfrm>
            <a:off x="6734363" y="1"/>
            <a:ext cx="5457638" cy="685799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7AB9B1-3CAA-A692-52D5-F198E7D02AA4}"/>
              </a:ext>
            </a:extLst>
          </p:cNvPr>
          <p:cNvSpPr/>
          <p:nvPr/>
        </p:nvSpPr>
        <p:spPr>
          <a:xfrm flipH="1" flipV="1">
            <a:off x="6734363" y="0"/>
            <a:ext cx="5457638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239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45C20543-AF9A-E7B6-9C23-795E23BD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DC5DD617-9B4A-EE30-FC2A-4E78B8DC1F12}"/>
              </a:ext>
            </a:extLst>
          </p:cNvPr>
          <p:cNvSpPr txBox="1"/>
          <p:nvPr/>
        </p:nvSpPr>
        <p:spPr>
          <a:xfrm>
            <a:off x="445603" y="0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</a:t>
            </a: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relacional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6AE045BF-1B8A-E0CC-DC27-4CDD5B2D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296" y="782734"/>
            <a:ext cx="6693408" cy="57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FF144341-E506-7370-13BF-7EFF6E12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4C27C565-3E52-6B9D-A7D0-2A719224C59A}"/>
              </a:ext>
            </a:extLst>
          </p:cNvPr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normalización</a:t>
            </a: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</a:rPr>
              <a:t> del modelo relacional</a:t>
            </a:r>
            <a:endParaRPr lang="es-E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384195-8940-F9EB-F55F-19CF184C7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1" y="1563602"/>
            <a:ext cx="9835361" cy="44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1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268</Words>
  <Application>Microsoft Office PowerPoint</Application>
  <PresentationFormat>Panorámica</PresentationFormat>
  <Paragraphs>39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Calibri</vt:lpstr>
      <vt:lpstr>Work Sans</vt:lpstr>
      <vt:lpstr>Verdana</vt:lpstr>
      <vt:lpstr>Aptos</vt:lpstr>
      <vt:lpstr>Work Sans Medium</vt:lpstr>
      <vt:lpstr>Arial</vt:lpstr>
      <vt:lpstr>Josefin Sans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</dc:creator>
  <cp:lastModifiedBy>Daniela Lorena Bohorquez Diaz</cp:lastModifiedBy>
  <cp:revision>15</cp:revision>
  <dcterms:modified xsi:type="dcterms:W3CDTF">2025-04-23T06:15:13Z</dcterms:modified>
</cp:coreProperties>
</file>